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9" r:id="rId3"/>
    <p:sldId id="257" r:id="rId4"/>
    <p:sldId id="258" r:id="rId5"/>
    <p:sldId id="316" r:id="rId6"/>
    <p:sldId id="260" r:id="rId7"/>
    <p:sldId id="265" r:id="rId8"/>
    <p:sldId id="312" r:id="rId9"/>
    <p:sldId id="315" r:id="rId10"/>
    <p:sldId id="266" r:id="rId11"/>
    <p:sldId id="314" r:id="rId12"/>
    <p:sldId id="296" r:id="rId13"/>
    <p:sldId id="268" r:id="rId14"/>
    <p:sldId id="263" r:id="rId15"/>
    <p:sldId id="269" r:id="rId16"/>
    <p:sldId id="283" r:id="rId17"/>
    <p:sldId id="313" r:id="rId18"/>
    <p:sldId id="284" r:id="rId19"/>
    <p:sldId id="285" r:id="rId20"/>
    <p:sldId id="309" r:id="rId21"/>
    <p:sldId id="286" r:id="rId22"/>
    <p:sldId id="297" r:id="rId23"/>
    <p:sldId id="298" r:id="rId24"/>
    <p:sldId id="299" r:id="rId25"/>
    <p:sldId id="300" r:id="rId26"/>
    <p:sldId id="270" r:id="rId27"/>
    <p:sldId id="288" r:id="rId28"/>
    <p:sldId id="274" r:id="rId29"/>
    <p:sldId id="276" r:id="rId30"/>
    <p:sldId id="271" r:id="rId31"/>
    <p:sldId id="272" r:id="rId32"/>
    <p:sldId id="277" r:id="rId33"/>
    <p:sldId id="278" r:id="rId34"/>
    <p:sldId id="280" r:id="rId35"/>
    <p:sldId id="273" r:id="rId36"/>
    <p:sldId id="264" r:id="rId37"/>
    <p:sldId id="261" r:id="rId38"/>
    <p:sldId id="282" r:id="rId39"/>
    <p:sldId id="281" r:id="rId40"/>
    <p:sldId id="289" r:id="rId41"/>
    <p:sldId id="262" r:id="rId42"/>
    <p:sldId id="310" r:id="rId43"/>
    <p:sldId id="292" r:id="rId44"/>
    <p:sldId id="293" r:id="rId45"/>
    <p:sldId id="294" r:id="rId46"/>
    <p:sldId id="287" r:id="rId47"/>
    <p:sldId id="317" r:id="rId48"/>
  </p:sldIdLst>
  <p:sldSz cx="12192000" cy="6858000"/>
  <p:notesSz cx="9144000" cy="6858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8B69036-5971-924E-BB6B-FD2F4AC2BCC1}">
          <p14:sldIdLst>
            <p14:sldId id="256"/>
            <p14:sldId id="259"/>
            <p14:sldId id="257"/>
            <p14:sldId id="258"/>
            <p14:sldId id="316"/>
            <p14:sldId id="260"/>
            <p14:sldId id="265"/>
          </p14:sldIdLst>
        </p14:section>
        <p14:section name="Q1" id="{4BE42A68-021F-EF48-A234-5892095E75E5}">
          <p14:sldIdLst>
            <p14:sldId id="312"/>
            <p14:sldId id="315"/>
            <p14:sldId id="266"/>
          </p14:sldIdLst>
        </p14:section>
        <p14:section name="Q2" id="{C74BF696-57F6-1249-9D08-9E8F43B8452B}">
          <p14:sldIdLst>
            <p14:sldId id="314"/>
            <p14:sldId id="296"/>
          </p14:sldIdLst>
        </p14:section>
        <p14:section name="Q3" id="{6D6E54BF-3655-FF41-B0BF-51D43F6A5076}">
          <p14:sldIdLst>
            <p14:sldId id="268"/>
            <p14:sldId id="263"/>
          </p14:sldIdLst>
        </p14:section>
        <p14:section name="Results" id="{094A7F7C-3AA1-5E4D-BB61-29B2E4B600DA}">
          <p14:sldIdLst>
            <p14:sldId id="269"/>
            <p14:sldId id="283"/>
            <p14:sldId id="313"/>
            <p14:sldId id="284"/>
            <p14:sldId id="285"/>
            <p14:sldId id="309"/>
            <p14:sldId id="286"/>
          </p14:sldIdLst>
        </p14:section>
        <p14:section name="Aux" id="{7705604C-E0D2-BB4B-8A77-520E42A378BC}">
          <p14:sldIdLst/>
        </p14:section>
        <p14:section name="Theory" id="{C8F82E81-8093-4E47-8BC1-EECF8AD52305}">
          <p14:sldIdLst>
            <p14:sldId id="297"/>
            <p14:sldId id="298"/>
            <p14:sldId id="299"/>
            <p14:sldId id="300"/>
            <p14:sldId id="270"/>
            <p14:sldId id="288"/>
            <p14:sldId id="274"/>
            <p14:sldId id="276"/>
          </p14:sldIdLst>
        </p14:section>
        <p14:section name="Design" id="{D2A39E20-0146-BC46-8A6D-08329F343B74}">
          <p14:sldIdLst>
            <p14:sldId id="271"/>
            <p14:sldId id="272"/>
            <p14:sldId id="277"/>
            <p14:sldId id="278"/>
            <p14:sldId id="280"/>
            <p14:sldId id="273"/>
          </p14:sldIdLst>
        </p14:section>
        <p14:section name="Implementation" id="{7B095E41-ADAD-844A-ABD4-CBF45F45BAA0}">
          <p14:sldIdLst/>
        </p14:section>
        <p14:section name="Validation" id="{261218B2-13FA-AF40-8F48-C15616E9172A}">
          <p14:sldIdLst>
            <p14:sldId id="264"/>
            <p14:sldId id="261"/>
            <p14:sldId id="282"/>
            <p14:sldId id="281"/>
          </p14:sldIdLst>
        </p14:section>
        <p14:section name="Data Analysis" id="{B3BA870C-DF94-D74A-8C2D-681C30DAB259}">
          <p14:sldIdLst>
            <p14:sldId id="289"/>
            <p14:sldId id="262"/>
            <p14:sldId id="310"/>
          </p14:sldIdLst>
        </p14:section>
        <p14:section name="Future Work" id="{0C21F089-1063-E349-8559-3CD0B801302D}">
          <p14:sldIdLst>
            <p14:sldId id="292"/>
            <p14:sldId id="293"/>
            <p14:sldId id="294"/>
            <p14:sldId id="287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5"/>
    <p:restoredTop sz="94844"/>
  </p:normalViewPr>
  <p:slideViewPr>
    <p:cSldViewPr snapToGrid="0" snapToObjects="1">
      <p:cViewPr>
        <p:scale>
          <a:sx n="117" d="100"/>
          <a:sy n="117" d="100"/>
        </p:scale>
        <p:origin x="560" y="1968"/>
      </p:cViewPr>
      <p:guideLst/>
    </p:cSldViewPr>
  </p:slideViewPr>
  <p:outlineViewPr>
    <p:cViewPr>
      <p:scale>
        <a:sx n="33" d="100"/>
        <a:sy n="33" d="100"/>
      </p:scale>
      <p:origin x="0" y="-5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89820-A93C-3B4D-A18C-AE4744A20134}" type="datetimeFigureOut">
              <a:rPr lang="en-DK" smtClean="0"/>
              <a:t>30/06/2020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A0339-7296-D04E-B14E-CB5E7A2CE74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70100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A0339-7296-D04E-B14E-CB5E7A2CE745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48675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A0339-7296-D04E-B14E-CB5E7A2CE745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34960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DDE7B-D174-F842-9B4A-C031396C8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8E76AB-C6D3-C843-9D64-C379AFA22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6B1C9-B374-114D-BC1E-35189DE10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84CEA9-C412-824A-B01F-665151932E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800" y="365125"/>
            <a:ext cx="495300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D7F05A-8A46-4743-9BD3-D3914F2B5C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1300" y="6251575"/>
            <a:ext cx="3911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9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C2D5-6E8C-8A43-895E-6C205953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FC769A-1A3A-9B48-8B0C-BCD4635D9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EF5F4-45B6-9A49-BF45-654082590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BE63-F963-4C46-810B-07907887D10E}" type="datetime1">
              <a:rPr lang="da-DK" smtClean="0"/>
              <a:t>30.06.2020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337A6-B2B5-A046-87F8-34F4774D0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E8F4E-C49F-CD4A-AE58-BA9EDD05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04045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320948-31A4-F543-89DE-45E3F9DB24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CE14E-EA6A-C14E-8444-96C55109E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DFCF7-BBCC-F446-BC54-5F0711A4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43DB4-C032-2741-B79B-6B132B885081}" type="datetime1">
              <a:rPr lang="da-DK" smtClean="0"/>
              <a:t>30.06.2020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36892-FDF5-5D4D-811D-EB577A42F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B3977-EBAF-3540-A88D-29E17749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9731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B0D4-0E59-F546-8C0B-D276ADDC0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33991" cy="132556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81A3B-F719-7842-B511-B35B658C1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3991" cy="4351338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DF3AD-45DC-A744-B5B5-26CFFDDB7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D8A3A4-2DAD-4A4A-B9AC-E99B6411B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800" y="365125"/>
            <a:ext cx="495300" cy="7239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7B7E291-C225-234B-907A-9983A0AD60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78248" y="6356350"/>
            <a:ext cx="2035504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a-DK" dirty="0"/>
              <a:t>Thomas Nygaard Nilsson</a:t>
            </a:r>
            <a:endParaRPr lang="en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F449B7-AEAC-194C-B898-718E93A6CA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1300" y="6251575"/>
            <a:ext cx="3911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36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FC21-FF48-0840-B3A7-0F72C114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57427-B553-F94C-A49E-7BDF80816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33A56-0436-6D47-8E49-E6CF44960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3B54-49A0-B74D-B1DA-94ADE7372014}" type="datetime1">
              <a:rPr lang="da-DK" smtClean="0"/>
              <a:t>30.06.2020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D6AAC-636F-144D-8353-49F05D9D1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D7102-B691-CD42-8826-B4FBD46F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13221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DC50-F278-4040-9E00-306DDD005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4979D-2B0F-3341-A211-D4031FF38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385C3-FBE2-3941-BCE9-EF79E0F79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4B091-CF60-8345-9F9D-A3E27A2E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552F-100F-E54E-97B4-ED391485BF31}" type="datetime1">
              <a:rPr lang="da-DK" smtClean="0"/>
              <a:t>30.06.2020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95352-F050-504B-BBDF-826214A93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C9C24-85A6-C84E-A6F5-13A1AAE20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38234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FFCB-924C-A44C-BC48-91986764E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CD3CB-FEDA-1247-8A73-52A452CE6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72AB3-84A8-784B-A164-931D55A7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26719F-A9A8-3C42-9A1F-62B752EF3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A271E5-D03B-8A40-8EE0-26985DC87E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96D3E9-C81B-D945-B71B-009B24E81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7AA79-3CE6-FA40-A4EA-E50CC6B2F24B}" type="datetime1">
              <a:rPr lang="da-DK" smtClean="0"/>
              <a:t>30.06.2020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700361-2050-A948-A11D-D2EFCB301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0C27F5-A967-3644-A1D1-AFF21771F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8487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58C58-D00B-8749-A164-D5FEC8D20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CDB65-97F2-F345-A396-951D06292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D76F-AC62-B94C-B786-CB31740EC5C1}" type="datetime1">
              <a:rPr lang="da-DK" smtClean="0"/>
              <a:t>30.06.2020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85F5D-0568-624C-8A32-42B8E603B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62D20-8A89-7048-AE6B-68BEFF23D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60800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EE0C5-3D6F-4E4D-AFC5-8F0E9B277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9619-2C04-9343-B7D1-529781386A0D}" type="datetime1">
              <a:rPr lang="da-DK" smtClean="0"/>
              <a:t>30.06.2020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40E88A-F8C8-C644-8B8C-9D4AD8CF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87C86-6C7A-0A4D-9B3B-002079F65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484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D903-9E2D-D149-BC39-E2E478A7D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36DA9-DD1A-D845-9BBB-B9F56B710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16F21-FBF2-DE49-ACFE-FA1815373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FFD4A-8568-774F-AE5A-3415C6AC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EAD0-A7BD-8643-8BB4-008C1D702495}" type="datetime1">
              <a:rPr lang="da-DK" smtClean="0"/>
              <a:t>30.06.2020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07C57-2CD1-0B4C-AC0E-A09BEC443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B981E-E566-2549-BD84-8A2F8AE0E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9315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639B8-7CE7-C348-87A3-150E61FE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3D0707-AEBD-974D-95FC-3ABFAEA39D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715A8-66CD-0146-902B-34365417C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D7B7-B15C-9D47-8CDC-F0B7DD5E0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B53AD-15AC-2945-AF29-15BDA981A3D6}" type="datetime1">
              <a:rPr lang="da-DK" smtClean="0"/>
              <a:t>30.06.2020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C63BA-EE12-3249-8477-E9D42D833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3FF57-F800-F444-BA45-70A5FAC82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04548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A8784B-1014-3443-BC24-9D7B9B441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D87EB-F873-8844-909E-51FA1EA3C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2F9D4-DAF8-5E4E-AE6B-FA161CDC0C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833EC-F856-D243-9A2E-5F8EC2BC712B}" type="datetime1">
              <a:rPr lang="da-DK" smtClean="0"/>
              <a:t>30.06.2020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76039-80FD-7D4B-9E0E-A0D89A091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0F9D4-EA90-1E4C-92AC-07D458B4E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0328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.dev/packages/mobility_features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877492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C48-E3BD-BC42-BD46-35181E352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317" y="1041400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GB" sz="3000" b="1" dirty="0">
                <a:latin typeface="Arial" panose="020B0604020202020204" pitchFamily="34" charset="0"/>
                <a:cs typeface="Arial" panose="020B0604020202020204" pitchFamily="34" charset="0"/>
              </a:rPr>
              <a:t>A Flutter Package for Real-Time Mobility Feature Computation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5001E-446D-934D-ADC8-A1344C159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317" y="3696630"/>
            <a:ext cx="9144000" cy="1655762"/>
          </a:xfrm>
        </p:spPr>
        <p:txBody>
          <a:bodyPr/>
          <a:lstStyle/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Thomas Nygaard Nilsson, s144470</a:t>
            </a:r>
          </a:p>
          <a:p>
            <a:pPr algn="l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Master’s Thesis Defence</a:t>
            </a:r>
          </a:p>
          <a:p>
            <a:pPr algn="l"/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July 1</a:t>
            </a:r>
            <a:r>
              <a:rPr lang="en-GB" sz="14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238BE2-E49A-F140-BE13-396809CD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839" y="4022295"/>
            <a:ext cx="6556632" cy="241415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6139643-7B32-E445-B2B8-169E67CCE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</a:t>
            </a:fld>
            <a:endParaRPr lang="en-D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4D72C-D04F-2F47-9323-B41A1AB8FB15}"/>
              </a:ext>
            </a:extLst>
          </p:cNvPr>
          <p:cNvSpPr txBox="1"/>
          <p:nvPr/>
        </p:nvSpPr>
        <p:spPr>
          <a:xfrm>
            <a:off x="1534886" y="-1730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89376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 Overview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10</a:t>
            </a:fld>
            <a:endParaRPr lang="en-DK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B0C5AB-8050-A649-8601-A010F0AF163E}"/>
              </a:ext>
            </a:extLst>
          </p:cNvPr>
          <p:cNvSpPr txBox="1">
            <a:spLocks/>
          </p:cNvSpPr>
          <p:nvPr/>
        </p:nvSpPr>
        <p:spPr>
          <a:xfrm>
            <a:off x="725071" y="1629236"/>
            <a:ext cx="48838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9CE871-4CCF-B04C-BFDD-883C8909A4A6}"/>
              </a:ext>
            </a:extLst>
          </p:cNvPr>
          <p:cNvSpPr txBox="1">
            <a:spLocks/>
          </p:cNvSpPr>
          <p:nvPr/>
        </p:nvSpPr>
        <p:spPr>
          <a:xfrm>
            <a:off x="5955195" y="1869994"/>
            <a:ext cx="488387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EC6F-1D40-D041-B723-D78298DF3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41" y="1517073"/>
            <a:ext cx="6503396" cy="427809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CA3BF5-EEB0-3D44-942F-57AFD8590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584699" cy="3811604"/>
          </a:xfrm>
        </p:spPr>
        <p:txBody>
          <a:bodyPr>
            <a:normAutofit/>
          </a:bodyPr>
          <a:lstStyle/>
          <a:p>
            <a:r>
              <a:rPr lang="en-US" dirty="0"/>
              <a:t>NE derived from Entropy, derived from Stops, etc.</a:t>
            </a:r>
          </a:p>
          <a:p>
            <a:r>
              <a:rPr lang="en-US" dirty="0"/>
              <a:t>Include all descendant features</a:t>
            </a:r>
          </a:p>
          <a:p>
            <a:r>
              <a:rPr lang="en-US" dirty="0"/>
              <a:t>Stop, Move, Place</a:t>
            </a:r>
          </a:p>
          <a:p>
            <a:pPr lvl="1"/>
            <a:r>
              <a:rPr lang="en-DK" dirty="0"/>
              <a:t>Directly derived from location data</a:t>
            </a:r>
          </a:p>
          <a:p>
            <a:pPr lvl="1"/>
            <a:r>
              <a:rPr lang="en-DK" dirty="0"/>
              <a:t>Other features derived from these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673647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Q2 How can these features be computed in real-time, on a smartphone device?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Hour Matrix</a:t>
            </a:r>
          </a:p>
          <a:p>
            <a:r>
              <a:rPr lang="en-GB" dirty="0"/>
              <a:t>Real-time</a:t>
            </a:r>
          </a:p>
          <a:p>
            <a:pPr lvl="1"/>
            <a:r>
              <a:rPr lang="en-GB" dirty="0"/>
              <a:t>Re-define feature algorithms to work on an incomplete dataset</a:t>
            </a:r>
          </a:p>
          <a:p>
            <a:pPr lvl="1"/>
            <a:r>
              <a:rPr lang="en-GB" dirty="0"/>
              <a:t>Meaningful</a:t>
            </a:r>
          </a:p>
          <a:p>
            <a:pPr lvl="1"/>
            <a:r>
              <a:rPr lang="en-GB" dirty="0"/>
              <a:t>Home Stay, divide by current hour of the day, rather than 24 hours</a:t>
            </a:r>
          </a:p>
          <a:p>
            <a:pPr lvl="1"/>
            <a:r>
              <a:rPr lang="en-GB" dirty="0"/>
              <a:t>Routine Index, ignore unobserved time slots</a:t>
            </a:r>
          </a:p>
          <a:p>
            <a:r>
              <a:rPr lang="en-GB" dirty="0"/>
              <a:t>On a smartphone</a:t>
            </a:r>
          </a:p>
          <a:p>
            <a:pPr lvl="1"/>
            <a:r>
              <a:rPr lang="en-GB" dirty="0"/>
              <a:t>Routine Index requires historical data</a:t>
            </a:r>
          </a:p>
          <a:p>
            <a:pPr lvl="1"/>
            <a:r>
              <a:rPr lang="en-GB" dirty="0"/>
              <a:t>Solution: Store stops on disk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58647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58478-BDE6-D049-B4C1-18E1E1F3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Hour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9FBED-D181-DE4F-A2DD-BE37527CC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8777140" cy="3811604"/>
          </a:xfrm>
        </p:spPr>
        <p:txBody>
          <a:bodyPr>
            <a:normAutofit/>
          </a:bodyPr>
          <a:lstStyle/>
          <a:p>
            <a:r>
              <a:rPr lang="en-DK" dirty="0"/>
              <a:t>The distribution of time spent at the known places</a:t>
            </a:r>
          </a:p>
          <a:p>
            <a:pPr lvl="1"/>
            <a:r>
              <a:rPr lang="en-DK" dirty="0"/>
              <a:t>Rows: Hour-slots in the day (24)</a:t>
            </a:r>
          </a:p>
          <a:p>
            <a:pPr lvl="1"/>
            <a:r>
              <a:rPr lang="en-DK" dirty="0"/>
              <a:t>Columns: T</a:t>
            </a:r>
            <a:r>
              <a:rPr lang="en-GB" dirty="0"/>
              <a:t>h</a:t>
            </a:r>
            <a:r>
              <a:rPr lang="en-DK" dirty="0"/>
              <a:t>e known places</a:t>
            </a:r>
          </a:p>
          <a:p>
            <a:pPr lvl="1"/>
            <a:r>
              <a:rPr lang="en-DK" dirty="0"/>
              <a:t>Each row represents the place distribution for an hour</a:t>
            </a:r>
          </a:p>
          <a:p>
            <a:pPr lvl="1"/>
            <a:r>
              <a:rPr lang="en-DK" dirty="0"/>
              <a:t>Can maximally sum to 1 	</a:t>
            </a:r>
          </a:p>
          <a:p>
            <a:r>
              <a:rPr lang="en-DK" dirty="0"/>
              <a:t>Constructed from a set of Stops</a:t>
            </a:r>
          </a:p>
          <a:p>
            <a:pPr lvl="1"/>
            <a:r>
              <a:rPr lang="en-DK" dirty="0"/>
              <a:t>Stop arrival: Start hour-slot</a:t>
            </a:r>
          </a:p>
          <a:p>
            <a:pPr lvl="1"/>
            <a:r>
              <a:rPr lang="en-DK" dirty="0"/>
              <a:t>Stop departure: End hour-slot</a:t>
            </a:r>
          </a:p>
          <a:p>
            <a:r>
              <a:rPr lang="en-DK" dirty="0"/>
              <a:t>Routine Matrix</a:t>
            </a:r>
          </a:p>
          <a:p>
            <a:pPr lvl="1"/>
            <a:r>
              <a:rPr lang="en-DK" dirty="0"/>
              <a:t>Average Hour Matrix of recent days</a:t>
            </a:r>
          </a:p>
          <a:p>
            <a:pPr lvl="1"/>
            <a:r>
              <a:rPr lang="en-DK" dirty="0"/>
              <a:t>RI = overlap(Routine, Today)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2043A-7DAD-F845-9CD9-F67C075B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12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FCD6D-961B-274A-8167-C80E744B1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734" y="3320019"/>
            <a:ext cx="6105540" cy="277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6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Q3 How does the design of such a software package look like?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Implemented in the Flutter framework (Dart language)</a:t>
            </a:r>
          </a:p>
          <a:p>
            <a:r>
              <a:rPr lang="en-GB" dirty="0"/>
              <a:t>Features computed with 3 lines of Dart code</a:t>
            </a:r>
          </a:p>
          <a:p>
            <a:pPr lvl="1"/>
            <a:r>
              <a:rPr lang="en-GB" dirty="0"/>
              <a:t>Programming interface hides the implementation from the programmer</a:t>
            </a:r>
          </a:p>
          <a:p>
            <a:pPr lvl="1"/>
            <a:r>
              <a:rPr lang="en-GB" dirty="0"/>
              <a:t>Makes it easier to use</a:t>
            </a:r>
          </a:p>
          <a:p>
            <a:r>
              <a:rPr lang="en-GB" dirty="0"/>
              <a:t>Location data collection done via a separate plugin</a:t>
            </a:r>
          </a:p>
          <a:p>
            <a:pPr lvl="1"/>
            <a:r>
              <a:rPr lang="en-GB" dirty="0"/>
              <a:t>Gives programmer flexibility</a:t>
            </a:r>
          </a:p>
          <a:p>
            <a:pPr lvl="1"/>
            <a:r>
              <a:rPr lang="en-GB" dirty="0"/>
              <a:t>Dependency issues avoided</a:t>
            </a:r>
          </a:p>
          <a:p>
            <a:pPr lvl="1"/>
            <a:r>
              <a:rPr lang="en-GB" dirty="0"/>
              <a:t>Package maintenance much easier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13</a:t>
            </a:fld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B0E5AE-D349-A249-93E8-12B17DEEF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169" y="1932129"/>
            <a:ext cx="3974062" cy="288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95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Using the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14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7673B-7434-024B-A0AE-2ACD321CB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72" y="4010818"/>
            <a:ext cx="4262497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7EBC9F-8B1E-434A-AAA9-3623F3F8D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50" y="3577016"/>
            <a:ext cx="4321340" cy="25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51ACF0-2B16-B846-8F00-C92D2259D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936" y="2639411"/>
            <a:ext cx="3479327" cy="789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E94B97-C621-3F47-AA95-247D3136E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107" y="3706504"/>
            <a:ext cx="4854258" cy="13255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20A9C7-9D55-BB48-BE16-16D6DE15C50B}"/>
              </a:ext>
            </a:extLst>
          </p:cNvPr>
          <p:cNvSpPr/>
          <p:nvPr/>
        </p:nvSpPr>
        <p:spPr>
          <a:xfrm>
            <a:off x="558800" y="2117008"/>
            <a:ext cx="4831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package is published at </a:t>
            </a:r>
            <a:r>
              <a:rPr lang="en-GB" dirty="0">
                <a:hlinkClick r:id="rId6"/>
              </a:rPr>
              <a:t>https://pub.dev/packages/mobility_features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4904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Field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3991" cy="3197074"/>
          </a:xfrm>
        </p:spPr>
        <p:txBody>
          <a:bodyPr>
            <a:normAutofit/>
          </a:bodyPr>
          <a:lstStyle/>
          <a:p>
            <a:r>
              <a:rPr lang="en-GB" dirty="0"/>
              <a:t>The package was evaluated in a small field study </a:t>
            </a:r>
          </a:p>
          <a:p>
            <a:pPr lvl="1"/>
            <a:r>
              <a:rPr lang="en-GB" dirty="0"/>
              <a:t>’Alpha’ test, no diagnosed participants</a:t>
            </a:r>
          </a:p>
          <a:p>
            <a:pPr lvl="1"/>
            <a:r>
              <a:rPr lang="en-GB" dirty="0"/>
              <a:t>10 participants, 3 weeks</a:t>
            </a:r>
          </a:p>
          <a:p>
            <a:r>
              <a:rPr lang="en-GB" dirty="0"/>
              <a:t>Computed features vs subjective questionnaire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94963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Field Study Application (Installation)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16</a:t>
            </a:fld>
            <a:endParaRPr lang="en-DK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1F3CD3-88D6-8741-8EF7-07C563857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457" y="1599381"/>
            <a:ext cx="8023743" cy="4351338"/>
          </a:xfrm>
        </p:spPr>
      </p:pic>
    </p:spTree>
    <p:extLst>
      <p:ext uri="{BB962C8B-B14F-4D97-AF65-F5344CB8AC3E}">
        <p14:creationId xmlns:p14="http://schemas.microsoft.com/office/powerpoint/2010/main" val="2988404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Field Study Application (Questionnaire)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17</a:t>
            </a:fld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24BF5-1A17-AB42-8C69-C7806E105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564" y="1690688"/>
            <a:ext cx="7409262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81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– Data Gaps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CE0C99-9153-144F-8305-C8EB7AE9E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35" t="11532" r="9473" b="8839"/>
          <a:stretch/>
        </p:blipFill>
        <p:spPr>
          <a:xfrm>
            <a:off x="6271005" y="1310326"/>
            <a:ext cx="4620265" cy="50460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18</a:t>
            </a:fld>
            <a:endParaRPr lang="en-DK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CF755D-0948-1F4D-B9BB-246D32FD578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5916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K" dirty="0"/>
              <a:t>00:00-07:00: Consistent gaps </a:t>
            </a:r>
          </a:p>
          <a:p>
            <a:pPr lvl="1"/>
            <a:r>
              <a:rPr lang="en-DK" dirty="0"/>
              <a:t>Not necessarily a problem if place does not change</a:t>
            </a:r>
          </a:p>
          <a:p>
            <a:pPr lvl="1"/>
            <a:r>
              <a:rPr lang="en-DK" dirty="0"/>
              <a:t>Home stay can still be evaluated</a:t>
            </a:r>
          </a:p>
          <a:p>
            <a:pPr lvl="1"/>
            <a:r>
              <a:rPr lang="en-DK" dirty="0"/>
              <a:t>Likely due to inactivity</a:t>
            </a:r>
          </a:p>
          <a:p>
            <a:r>
              <a:rPr lang="en-DK" dirty="0"/>
              <a:t>07:00-23:59: Inconstistent gaps</a:t>
            </a:r>
          </a:p>
          <a:p>
            <a:pPr lvl="1"/>
            <a:r>
              <a:rPr lang="en-DK" dirty="0"/>
              <a:t>Can impact algorithms a lot</a:t>
            </a:r>
          </a:p>
          <a:p>
            <a:pPr lvl="1"/>
            <a:r>
              <a:rPr lang="en-DK" dirty="0"/>
              <a:t>Another dimension to the algorithms is added (did we sample?)</a:t>
            </a:r>
          </a:p>
          <a:p>
            <a:pPr lvl="1"/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281940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– Author’s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809214" cy="4351338"/>
          </a:xfrm>
        </p:spPr>
        <p:txBody>
          <a:bodyPr/>
          <a:lstStyle/>
          <a:p>
            <a:r>
              <a:rPr lang="en-DK" dirty="0"/>
              <a:t>In general a high correspondance</a:t>
            </a:r>
          </a:p>
          <a:p>
            <a:r>
              <a:rPr lang="en-DK" dirty="0"/>
              <a:t>Author had certain advantages</a:t>
            </a:r>
          </a:p>
          <a:p>
            <a:pPr lvl="1"/>
            <a:r>
              <a:rPr lang="en-DK" dirty="0"/>
              <a:t>He knew how the features were computed</a:t>
            </a:r>
          </a:p>
          <a:p>
            <a:pPr lvl="1"/>
            <a:r>
              <a:rPr lang="en-DK" dirty="0"/>
              <a:t>Had a new phone</a:t>
            </a:r>
          </a:p>
          <a:p>
            <a:pPr lvl="1"/>
            <a:r>
              <a:rPr lang="en-DK" dirty="0"/>
              <a:t>Made sure the phone was tracked constantly</a:t>
            </a:r>
          </a:p>
          <a:p>
            <a:pPr marL="0" indent="0">
              <a:buNone/>
            </a:pP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19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63D95-DB06-9248-BDD7-364E9E57A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195" y="1500514"/>
            <a:ext cx="5040664" cy="494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3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2DB5-FCB3-1A4B-9017-4211321D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Mobility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64330-041C-8246-9FB4-0F2E25E2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K" sz="2000" dirty="0"/>
              <a:t>Features derived from location data over time</a:t>
            </a:r>
          </a:p>
          <a:p>
            <a:r>
              <a:rPr lang="en-DK" sz="2000" dirty="0"/>
              <a:t>Capture the users mobility patterns</a:t>
            </a:r>
          </a:p>
          <a:p>
            <a:pPr lvl="1"/>
            <a:r>
              <a:rPr lang="en-DK" dirty="0"/>
              <a:t>Where they have been, when, for how long?</a:t>
            </a:r>
          </a:p>
          <a:p>
            <a:pPr lvl="1"/>
            <a:r>
              <a:rPr lang="en-DK" dirty="0"/>
              <a:t>Where they have moved</a:t>
            </a:r>
          </a:p>
          <a:p>
            <a:pPr lvl="1"/>
            <a:r>
              <a:rPr lang="en-DK" dirty="0"/>
              <a:t>What did they do?</a:t>
            </a:r>
          </a:p>
          <a:p>
            <a:pPr marL="457200" lvl="1" indent="0">
              <a:buNone/>
            </a:pPr>
            <a:endParaRPr lang="en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BF794-10F6-194D-A244-BC5CF529D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04001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– Error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3991" cy="3197074"/>
          </a:xfrm>
        </p:spPr>
        <p:txBody>
          <a:bodyPr>
            <a:normAutofit/>
          </a:bodyPr>
          <a:lstStyle/>
          <a:p>
            <a:r>
              <a:rPr lang="en-GB" dirty="0"/>
              <a:t>RMSE across all participants (see table)</a:t>
            </a:r>
          </a:p>
          <a:p>
            <a:pPr lvl="1"/>
            <a:r>
              <a:rPr lang="en-GB" dirty="0"/>
              <a:t>Routine Index: 20% = 1 step on the scale</a:t>
            </a:r>
          </a:p>
          <a:p>
            <a:r>
              <a:rPr lang="en-GB" dirty="0"/>
              <a:t>Mean Error for all participants</a:t>
            </a:r>
          </a:p>
          <a:p>
            <a:pPr lvl="1"/>
            <a:r>
              <a:rPr lang="en-GB" dirty="0"/>
              <a:t>Positive mean error: feature overshoots</a:t>
            </a:r>
          </a:p>
          <a:p>
            <a:pPr lvl="1"/>
            <a:r>
              <a:rPr lang="en-GB" dirty="0"/>
              <a:t>Negative mean error: feature undershoots</a:t>
            </a:r>
          </a:p>
          <a:p>
            <a:r>
              <a:rPr lang="en-GB" dirty="0"/>
              <a:t>Significant gaps in the data were found</a:t>
            </a:r>
          </a:p>
          <a:p>
            <a:endParaRPr lang="en-DK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20</a:t>
            </a:fld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865FA-A352-4B4A-834B-F6D04AAD5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10" y="5427625"/>
            <a:ext cx="6121891" cy="523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662915-C4D5-324B-BF5E-04DD7F3F5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469" y="2432116"/>
            <a:ext cx="3603331" cy="373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20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Future Work – 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Gaps in the data make it hard to compute features reliably</a:t>
            </a:r>
          </a:p>
          <a:p>
            <a:r>
              <a:rPr lang="en-DK" dirty="0"/>
              <a:t>Solution: Impute data</a:t>
            </a:r>
          </a:p>
          <a:p>
            <a:pPr lvl="1"/>
            <a:r>
              <a:rPr lang="en-DK" dirty="0"/>
              <a:t>Stops are already being stored</a:t>
            </a:r>
          </a:p>
          <a:p>
            <a:pPr lvl="1"/>
            <a:r>
              <a:rPr lang="en-DK" dirty="0"/>
              <a:t>Fill empty timesplots using Routine Matrix</a:t>
            </a:r>
          </a:p>
          <a:p>
            <a:pPr lvl="1"/>
            <a:endParaRPr lang="en-DK" dirty="0"/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21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EE3D1-30E0-3845-A71B-7D553DEA5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054" y="3513272"/>
            <a:ext cx="4846946" cy="22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8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257-0D3F-4046-8B67-A8FFB181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Finding Stops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3C9F00-0B5B-E649-A7E2-80C0B4B41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3997"/>
          <a:stretch/>
        </p:blipFill>
        <p:spPr>
          <a:xfrm>
            <a:off x="6430135" y="1663325"/>
            <a:ext cx="4605862" cy="43300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D442E-DD42-5B45-962B-9F271C25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22</a:t>
            </a:fld>
            <a:endParaRPr lang="en-DK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F0AD58-5EA5-0F4D-8349-23BD898B2E56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4868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Distance grouping </a:t>
            </a:r>
          </a:p>
          <a:p>
            <a:pPr lvl="1"/>
            <a:r>
              <a:rPr lang="en-GB" dirty="0" err="1"/>
              <a:t>Cuttone</a:t>
            </a:r>
            <a:r>
              <a:rPr lang="en-GB" dirty="0"/>
              <a:t> et al. 2014</a:t>
            </a:r>
          </a:p>
          <a:p>
            <a:r>
              <a:rPr lang="en-GB" dirty="0"/>
              <a:t>Input: A set of location samples</a:t>
            </a:r>
          </a:p>
          <a:p>
            <a:r>
              <a:rPr lang="en-GB" dirty="0"/>
              <a:t>Group samples based on distance</a:t>
            </a:r>
          </a:p>
          <a:p>
            <a:r>
              <a:rPr lang="en-GB" dirty="0"/>
              <a:t>Create Stop when median coordinates of current group is too far away from next sample</a:t>
            </a:r>
          </a:p>
          <a:p>
            <a:pPr lvl="1"/>
            <a:r>
              <a:rPr lang="en-GB" dirty="0"/>
              <a:t>Location = median of group</a:t>
            </a:r>
          </a:p>
          <a:p>
            <a:pPr lvl="1"/>
            <a:r>
              <a:rPr lang="en-GB" dirty="0"/>
              <a:t>Arrival = min timestamp of group</a:t>
            </a:r>
          </a:p>
          <a:p>
            <a:pPr lvl="1"/>
            <a:r>
              <a:rPr lang="en-GB" dirty="0"/>
              <a:t>Departure = max timestamp of group</a:t>
            </a:r>
          </a:p>
          <a:p>
            <a:r>
              <a:rPr lang="en-DK" dirty="0"/>
              <a:t>Filter the stops based on duration </a:t>
            </a:r>
          </a:p>
          <a:p>
            <a:pPr lvl="1"/>
            <a:r>
              <a:rPr lang="en-DK" dirty="0"/>
              <a:t>Throw away Stops shorter than 3 minutes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976566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257-0D3F-4046-8B67-A8FFB181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Finding Places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D442E-DD42-5B45-962B-9F271C25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23</a:t>
            </a:fld>
            <a:endParaRPr lang="en-DK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F0AD58-5EA5-0F4D-8349-23BD898B2E56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4868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Cluster found stops with DBSCAN</a:t>
            </a:r>
          </a:p>
          <a:p>
            <a:pPr lvl="1"/>
            <a:r>
              <a:rPr lang="en-GB" dirty="0" err="1"/>
              <a:t>Cuttone</a:t>
            </a:r>
            <a:r>
              <a:rPr lang="en-GB" dirty="0"/>
              <a:t> et al. 2014</a:t>
            </a:r>
          </a:p>
          <a:p>
            <a:pPr lvl="1"/>
            <a:r>
              <a:rPr lang="en-GB" dirty="0"/>
              <a:t>Epsilon = 50 meters</a:t>
            </a:r>
          </a:p>
          <a:p>
            <a:pPr lvl="1"/>
            <a:r>
              <a:rPr lang="en-GB" dirty="0"/>
              <a:t>Min. points = 1</a:t>
            </a:r>
          </a:p>
          <a:p>
            <a:r>
              <a:rPr lang="en-GB" dirty="0"/>
              <a:t>Each stop is assigned a label (</a:t>
            </a:r>
            <a:r>
              <a:rPr lang="en-GB" i="1" dirty="0"/>
              <a:t>place id</a:t>
            </a:r>
            <a:r>
              <a:rPr lang="en-GB" dirty="0"/>
              <a:t>)</a:t>
            </a:r>
          </a:p>
          <a:p>
            <a:r>
              <a:rPr lang="en-GB" dirty="0"/>
              <a:t>Group stops by label</a:t>
            </a:r>
          </a:p>
          <a:p>
            <a:pPr lvl="1"/>
            <a:r>
              <a:rPr lang="en-GB" dirty="0"/>
              <a:t>If label == -1, then the stop is considered noise</a:t>
            </a:r>
          </a:p>
          <a:p>
            <a:r>
              <a:rPr lang="en-GB" dirty="0"/>
              <a:t>Create a place for each group</a:t>
            </a:r>
          </a:p>
          <a:p>
            <a:r>
              <a:rPr lang="en-GB" dirty="0"/>
              <a:t>Place location is the median of the group’s locations</a:t>
            </a:r>
          </a:p>
          <a:p>
            <a:endParaRPr lang="en-GB" dirty="0"/>
          </a:p>
          <a:p>
            <a:endParaRPr lang="en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FBCE8-0AEC-F042-A0CE-862A7C2F1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939" y="2243580"/>
            <a:ext cx="5277859" cy="263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96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257-0D3F-4046-8B67-A8FFB181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Finding Moves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D442E-DD42-5B45-962B-9F271C25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24</a:t>
            </a:fld>
            <a:endParaRPr lang="en-DK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F0AD58-5EA5-0F4D-8349-23BD898B2E56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4868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two fake stops</a:t>
            </a:r>
          </a:p>
          <a:p>
            <a:pPr lvl="1"/>
            <a:r>
              <a:rPr lang="en-US" dirty="0"/>
              <a:t>First and last sample (</a:t>
            </a:r>
            <a:r>
              <a:rPr lang="en-US" dirty="0" err="1"/>
              <a:t>wrt</a:t>
            </a:r>
            <a:r>
              <a:rPr lang="en-US" dirty="0"/>
              <a:t>. Timestamp)</a:t>
            </a:r>
          </a:p>
          <a:p>
            <a:r>
              <a:rPr lang="en-US" dirty="0"/>
              <a:t>For each pair of stops</a:t>
            </a:r>
          </a:p>
          <a:p>
            <a:pPr lvl="1"/>
            <a:r>
              <a:rPr lang="en-US" dirty="0"/>
              <a:t>Find all samples collected between the two stops</a:t>
            </a:r>
          </a:p>
          <a:p>
            <a:pPr lvl="1"/>
            <a:r>
              <a:rPr lang="en-US" dirty="0"/>
              <a:t>Compute the distance of the path taken</a:t>
            </a:r>
          </a:p>
          <a:p>
            <a:pPr lvl="1"/>
            <a:r>
              <a:rPr lang="en-US" dirty="0"/>
              <a:t>Create the Move from the two stops and the computed distance </a:t>
            </a:r>
          </a:p>
          <a:p>
            <a:endParaRPr lang="en-US" dirty="0"/>
          </a:p>
          <a:p>
            <a:endParaRPr lang="en-DK" dirty="0"/>
          </a:p>
          <a:p>
            <a:endParaRPr lang="en-D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FC1ED5-56E2-2041-84E2-7AC874063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593" y="2347276"/>
            <a:ext cx="5882678" cy="316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13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58478-BDE6-D049-B4C1-18E1E1F3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Home Stay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9FBED-D181-DE4F-A2DD-BE37527CC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37635" cy="4351338"/>
          </a:xfrm>
        </p:spPr>
        <p:txBody>
          <a:bodyPr/>
          <a:lstStyle/>
          <a:p>
            <a:r>
              <a:rPr lang="en-DK" dirty="0"/>
              <a:t>Computed from the Hour Matrix of today</a:t>
            </a:r>
          </a:p>
          <a:p>
            <a:r>
              <a:rPr lang="en-DK" dirty="0"/>
              <a:t>Identify home cluster</a:t>
            </a:r>
          </a:p>
          <a:p>
            <a:pPr lvl="1"/>
            <a:r>
              <a:rPr lang="en-DK" dirty="0"/>
              <a:t>Argmax over the columns in the Hour Matrix</a:t>
            </a:r>
          </a:p>
          <a:p>
            <a:pPr lvl="1"/>
            <a:r>
              <a:rPr lang="en-DK" dirty="0"/>
              <a:t>Column with the highest value = home place id</a:t>
            </a:r>
          </a:p>
          <a:p>
            <a:endParaRPr lang="en-DK" dirty="0"/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2043A-7DAD-F845-9CD9-F67C075B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25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7AA07-A3A5-9F46-96D6-AF40DA927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362" y="2064470"/>
            <a:ext cx="3959424" cy="1016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7FBB1E-457E-6B4C-986B-CC019D0BB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588" y="3455104"/>
            <a:ext cx="3959425" cy="85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47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Routine Index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26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A7B43-B5DB-9743-A899-682870605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13" y="1690688"/>
            <a:ext cx="6994563" cy="450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33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Routine Index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27</a:t>
            </a:fld>
            <a:endParaRPr lang="en-DK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E41115-FF32-3649-8096-CEDD3AB79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3991" cy="3197074"/>
          </a:xfrm>
        </p:spPr>
        <p:txBody>
          <a:bodyPr>
            <a:normAutofit/>
          </a:bodyPr>
          <a:lstStyle/>
          <a:p>
            <a:r>
              <a:rPr lang="en-GB" dirty="0"/>
              <a:t>The maximum overlap computed as minimum of the two matrix sums</a:t>
            </a:r>
          </a:p>
          <a:p>
            <a:r>
              <a:rPr lang="en-GB" dirty="0"/>
              <a:t>Will disregard unobserved timeslots</a:t>
            </a:r>
          </a:p>
          <a:p>
            <a:pPr lvl="1"/>
            <a:r>
              <a:rPr lang="en-DK" dirty="0"/>
              <a:t>Ex 1: timeslot is later than right now (data is not </a:t>
            </a:r>
            <a:r>
              <a:rPr lang="en-DK" b="1" dirty="0"/>
              <a:t>yet</a:t>
            </a:r>
            <a:r>
              <a:rPr lang="en-DK" dirty="0"/>
              <a:t> observed)</a:t>
            </a:r>
          </a:p>
          <a:p>
            <a:pPr lvl="1"/>
            <a:r>
              <a:rPr lang="en-DK" dirty="0"/>
              <a:t>Ex 2: timeslot is empty due to gaps in the data</a:t>
            </a:r>
          </a:p>
          <a:p>
            <a:r>
              <a:rPr lang="en-DK" dirty="0"/>
              <a:t>Ideally we could just set this to 24 hours</a:t>
            </a:r>
          </a:p>
          <a:p>
            <a:r>
              <a:rPr lang="en-DK" dirty="0"/>
              <a:t>There will always be gaps in the data</a:t>
            </a:r>
          </a:p>
          <a:p>
            <a:pPr lvl="1"/>
            <a:r>
              <a:rPr lang="en-DK" dirty="0"/>
              <a:t>i.e the time sampled in total will be less than 24 hours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F65C7-2B1E-0B40-B2DF-AF87FEAA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463" y="5022699"/>
            <a:ext cx="3594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20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Routine Index – Example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28</a:t>
            </a:fld>
            <a:endParaRPr lang="en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A04E1-C443-024E-B918-8C3F61702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67" y="1690688"/>
            <a:ext cx="7478056" cy="452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60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Routine Index –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29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90845-BC40-A04D-BE88-632586F16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268" y="1690688"/>
            <a:ext cx="7806932" cy="452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3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2DB5-FCB3-1A4B-9017-4211321D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Clinical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64330-041C-8246-9FB4-0F2E25E2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K" sz="2000" dirty="0"/>
              <a:t>Depression and bipolar disease</a:t>
            </a:r>
          </a:p>
          <a:p>
            <a:pPr lvl="1"/>
            <a:r>
              <a:rPr lang="en-DK" dirty="0"/>
              <a:t>Relapses</a:t>
            </a:r>
          </a:p>
          <a:p>
            <a:pPr lvl="1"/>
            <a:r>
              <a:rPr lang="en-DK" dirty="0"/>
              <a:t>Prevent relapses</a:t>
            </a:r>
          </a:p>
          <a:p>
            <a:r>
              <a:rPr lang="en-DK" dirty="0"/>
              <a:t>Collecting patient data</a:t>
            </a:r>
          </a:p>
          <a:p>
            <a:pPr lvl="1"/>
            <a:r>
              <a:rPr lang="en-DK" dirty="0"/>
              <a:t>Mental state of user with PHQ-9 questionnaire</a:t>
            </a:r>
          </a:p>
          <a:p>
            <a:pPr lvl="1"/>
            <a:r>
              <a:rPr lang="en-DK" dirty="0"/>
              <a:t>Derive behaviour over time</a:t>
            </a:r>
          </a:p>
          <a:p>
            <a:pPr lvl="1"/>
            <a:r>
              <a:rPr lang="en-DK" dirty="0"/>
              <a:t>Predict relapses</a:t>
            </a:r>
          </a:p>
          <a:p>
            <a:pPr lvl="1"/>
            <a:r>
              <a:rPr lang="en-DK" dirty="0"/>
              <a:t>Self-reporting (subjective data)</a:t>
            </a:r>
          </a:p>
          <a:p>
            <a:r>
              <a:rPr lang="en-DK" dirty="0"/>
              <a:t>Mobility Features correlate with PHQ-9 </a:t>
            </a:r>
          </a:p>
          <a:p>
            <a:pPr lvl="1"/>
            <a:r>
              <a:rPr lang="en-DK" dirty="0"/>
              <a:t>(Saeb2015, Palmius2017, Canzian2015)</a:t>
            </a:r>
          </a:p>
          <a:p>
            <a:r>
              <a:rPr lang="en-DK" dirty="0"/>
              <a:t>Goal: Supplement prediction with objective data</a:t>
            </a:r>
          </a:p>
          <a:p>
            <a:endParaRPr lang="en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23CB1-21BE-C248-98F4-5910ACAD4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02789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Software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48579" cy="4351338"/>
          </a:xfrm>
        </p:spPr>
        <p:txBody>
          <a:bodyPr>
            <a:normAutofit/>
          </a:bodyPr>
          <a:lstStyle/>
          <a:p>
            <a:r>
              <a:rPr lang="en-DK" sz="2000" dirty="0"/>
              <a:t>What is done by the package</a:t>
            </a:r>
          </a:p>
          <a:p>
            <a:pPr lvl="1"/>
            <a:r>
              <a:rPr lang="en-DK" dirty="0"/>
              <a:t>Managing samples already saved</a:t>
            </a:r>
          </a:p>
          <a:p>
            <a:pPr lvl="1"/>
            <a:r>
              <a:rPr lang="en-DK" dirty="0"/>
              <a:t>Computing features</a:t>
            </a:r>
          </a:p>
          <a:p>
            <a:pPr lvl="1"/>
            <a:r>
              <a:rPr lang="en-DK" dirty="0"/>
              <a:t>Storing features</a:t>
            </a:r>
          </a:p>
          <a:p>
            <a:r>
              <a:rPr lang="en-DK" dirty="0"/>
              <a:t>What is done by the programmer</a:t>
            </a:r>
          </a:p>
          <a:p>
            <a:pPr lvl="1"/>
            <a:r>
              <a:rPr lang="en-DK" dirty="0"/>
              <a:t>Collecting location samples</a:t>
            </a:r>
          </a:p>
          <a:p>
            <a:pPr lvl="1"/>
            <a:r>
              <a:rPr lang="en-DK" dirty="0"/>
              <a:t>Storing the location samples through the package API</a:t>
            </a:r>
          </a:p>
          <a:p>
            <a:pPr lvl="1"/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30</a:t>
            </a:fld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492B4-FBEA-114F-B20F-89DE15F0E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986" y="1690688"/>
            <a:ext cx="6545344" cy="270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78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Software Design – Internal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31</a:t>
            </a:fld>
            <a:endParaRPr lang="en-DK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FCCFDA-4152-1849-87B9-44629166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9981" cy="4351338"/>
          </a:xfrm>
        </p:spPr>
        <p:txBody>
          <a:bodyPr/>
          <a:lstStyle/>
          <a:p>
            <a:r>
              <a:rPr lang="en-DK" dirty="0"/>
              <a:t>Context Generator</a:t>
            </a:r>
          </a:p>
          <a:p>
            <a:pPr lvl="1"/>
            <a:r>
              <a:rPr lang="en-DK" dirty="0"/>
              <a:t>The component the programmer will interface with</a:t>
            </a:r>
          </a:p>
          <a:p>
            <a:pPr lvl="1"/>
            <a:r>
              <a:rPr lang="en-DK" dirty="0"/>
              <a:t>Generates contexts</a:t>
            </a:r>
          </a:p>
          <a:p>
            <a:pPr lvl="1"/>
            <a:r>
              <a:rPr lang="en-DK" dirty="0"/>
              <a:t>Stores location samples</a:t>
            </a:r>
          </a:p>
          <a:p>
            <a:r>
              <a:rPr lang="en-DK" dirty="0"/>
              <a:t>Mobility Serializer</a:t>
            </a:r>
          </a:p>
          <a:p>
            <a:pPr lvl="1"/>
            <a:r>
              <a:rPr lang="en-DK" dirty="0"/>
              <a:t>Used by the Context Generator</a:t>
            </a:r>
          </a:p>
          <a:p>
            <a:pPr lvl="1"/>
            <a:r>
              <a:rPr lang="en-DK" dirty="0"/>
              <a:t>Load and store data</a:t>
            </a:r>
          </a:p>
          <a:p>
            <a:pPr lvl="2"/>
            <a:r>
              <a:rPr lang="en-DK" sz="1400" dirty="0"/>
              <a:t>Stop, Move, Location Sample</a:t>
            </a:r>
          </a:p>
          <a:p>
            <a:r>
              <a:rPr lang="en-DK" dirty="0"/>
              <a:t>Mobility Context</a:t>
            </a:r>
          </a:p>
          <a:p>
            <a:pPr lvl="1"/>
            <a:r>
              <a:rPr lang="en-DK" dirty="0"/>
              <a:t>Generated by the Context Generator</a:t>
            </a:r>
          </a:p>
          <a:p>
            <a:pPr lvl="1"/>
            <a:r>
              <a:rPr lang="en-DK" dirty="0"/>
              <a:t>Contains all the features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0F4DA-40E6-1641-93F0-F2F4460BC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656" y="1765177"/>
            <a:ext cx="6555887" cy="447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79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Software Design – External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32</a:t>
            </a:fld>
            <a:endParaRPr lang="en-DK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FCCFDA-4152-1849-87B9-44629166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DK" dirty="0"/>
              <a:t>Mobile Health App</a:t>
            </a:r>
          </a:p>
          <a:p>
            <a:pPr lvl="1"/>
            <a:r>
              <a:rPr lang="en-DK" dirty="0"/>
              <a:t>Collects data via an external plugin</a:t>
            </a:r>
          </a:p>
          <a:p>
            <a:pPr lvl="1"/>
            <a:r>
              <a:rPr lang="en-DK" dirty="0"/>
              <a:t>Stores location samples via the package</a:t>
            </a:r>
          </a:p>
          <a:p>
            <a:pPr lvl="1"/>
            <a:r>
              <a:rPr lang="en-DK" dirty="0"/>
              <a:t>Computes features via the package</a:t>
            </a:r>
          </a:p>
          <a:p>
            <a:r>
              <a:rPr lang="en-DK" dirty="0"/>
              <a:t>Location Plugin</a:t>
            </a:r>
          </a:p>
          <a:p>
            <a:pPr lvl="1"/>
            <a:r>
              <a:rPr lang="en-DK" dirty="0"/>
              <a:t>External component for collecting location data</a:t>
            </a:r>
          </a:p>
          <a:p>
            <a:r>
              <a:rPr lang="en-DK" dirty="0"/>
              <a:t>Mobility Features Package</a:t>
            </a:r>
          </a:p>
          <a:p>
            <a:pPr lvl="1"/>
            <a:r>
              <a:rPr lang="en-DK" dirty="0"/>
              <a:t>Provides the ContextGenerator class as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8476B-CBA0-1842-A0AF-CEBAFEB93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42632"/>
            <a:ext cx="5671244" cy="41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05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Software Design – Internal Sequence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33</a:t>
            </a:fld>
            <a:endParaRPr lang="en-DK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FCCFDA-4152-1849-87B9-44629166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9981" cy="4351338"/>
          </a:xfrm>
        </p:spPr>
        <p:txBody>
          <a:bodyPr/>
          <a:lstStyle/>
          <a:p>
            <a:r>
              <a:rPr lang="en-GB" dirty="0"/>
              <a:t>s</a:t>
            </a:r>
            <a:r>
              <a:rPr lang="en-DK" dirty="0"/>
              <a:t>tore()</a:t>
            </a:r>
          </a:p>
          <a:p>
            <a:pPr lvl="1"/>
            <a:r>
              <a:rPr lang="en-DK" dirty="0"/>
              <a:t>Data can be a Location Sample, Move, or Stop</a:t>
            </a:r>
          </a:p>
          <a:p>
            <a:pPr lvl="1"/>
            <a:r>
              <a:rPr lang="en-DK" dirty="0"/>
              <a:t>Storage of location samples is directly triggered by the user</a:t>
            </a:r>
          </a:p>
          <a:p>
            <a:pPr lvl="1"/>
            <a:r>
              <a:rPr lang="en-DK" dirty="0"/>
              <a:t>Storage of stops/moves is triggered by computation of features</a:t>
            </a:r>
          </a:p>
          <a:p>
            <a:r>
              <a:rPr lang="en-DK" dirty="0"/>
              <a:t>load()</a:t>
            </a:r>
          </a:p>
          <a:p>
            <a:pPr lvl="1"/>
            <a:r>
              <a:rPr lang="en-DK" dirty="0"/>
              <a:t>Triggered by feature computation</a:t>
            </a:r>
          </a:p>
          <a:p>
            <a:pPr lvl="1"/>
            <a:r>
              <a:rPr lang="en-DK" dirty="0"/>
              <a:t>Loads Stops, Moves and Location Samples</a:t>
            </a:r>
          </a:p>
          <a:p>
            <a:r>
              <a:rPr lang="en-DK" dirty="0"/>
              <a:t>generate()</a:t>
            </a:r>
          </a:p>
          <a:p>
            <a:pPr lvl="1"/>
            <a:r>
              <a:rPr lang="en-DK" dirty="0"/>
              <a:t>Feature computation</a:t>
            </a:r>
          </a:p>
          <a:p>
            <a:pPr lvl="1"/>
            <a:endParaRPr lang="en-DK" dirty="0"/>
          </a:p>
          <a:p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7A27DA-E7F0-334B-8CF6-4AED234D9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839" y="1825625"/>
            <a:ext cx="48018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90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Software Design – External Sequence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34</a:t>
            </a:fld>
            <a:endParaRPr lang="en-DK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FCCFDA-4152-1849-87B9-44629166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9981" cy="4351338"/>
          </a:xfrm>
        </p:spPr>
        <p:txBody>
          <a:bodyPr>
            <a:normAutofit lnSpcReduction="10000"/>
          </a:bodyPr>
          <a:lstStyle/>
          <a:p>
            <a:r>
              <a:rPr lang="en-DK" dirty="0"/>
              <a:t>Subcribing to location updates</a:t>
            </a:r>
          </a:p>
          <a:p>
            <a:pPr lvl="1"/>
            <a:r>
              <a:rPr lang="en-DK" dirty="0"/>
              <a:t>The location plugin will continuously previded the </a:t>
            </a:r>
            <a:r>
              <a:rPr lang="en-DK" i="1" dirty="0"/>
              <a:t>Mobile Health App </a:t>
            </a:r>
            <a:r>
              <a:rPr lang="en-DK" dirty="0"/>
              <a:t>with location DTOs</a:t>
            </a:r>
          </a:p>
          <a:p>
            <a:r>
              <a:rPr lang="en-DK" dirty="0"/>
              <a:t>Collecting location data</a:t>
            </a:r>
          </a:p>
          <a:p>
            <a:pPr lvl="1"/>
            <a:r>
              <a:rPr lang="en-DK" dirty="0"/>
              <a:t>The </a:t>
            </a:r>
            <a:r>
              <a:rPr lang="en-DK" i="1" dirty="0"/>
              <a:t>Mobile Health App </a:t>
            </a:r>
            <a:r>
              <a:rPr lang="en-DK" dirty="0"/>
              <a:t>will collect the samples in a list</a:t>
            </a:r>
          </a:p>
          <a:p>
            <a:r>
              <a:rPr lang="en-DK" dirty="0"/>
              <a:t>Store location data</a:t>
            </a:r>
          </a:p>
          <a:p>
            <a:pPr lvl="1"/>
            <a:r>
              <a:rPr lang="en-DK" dirty="0"/>
              <a:t>T</a:t>
            </a:r>
            <a:r>
              <a:rPr lang="en-GB" dirty="0"/>
              <a:t>h</a:t>
            </a:r>
            <a:r>
              <a:rPr lang="en-DK" dirty="0"/>
              <a:t>e </a:t>
            </a:r>
            <a:r>
              <a:rPr lang="en-DK" i="1" dirty="0"/>
              <a:t>Mobile Health App </a:t>
            </a:r>
            <a:r>
              <a:rPr lang="en-DK" dirty="0"/>
              <a:t>stores location samples through the </a:t>
            </a:r>
            <a:r>
              <a:rPr lang="en-DK" i="1" dirty="0"/>
              <a:t>Mobility Features Package</a:t>
            </a:r>
          </a:p>
          <a:p>
            <a:r>
              <a:rPr lang="en-DK" dirty="0"/>
              <a:t>Generate Mobility Context</a:t>
            </a:r>
          </a:p>
          <a:p>
            <a:pPr lvl="1"/>
            <a:r>
              <a:rPr lang="en-DK" dirty="0"/>
              <a:t>Feature computation, returns a </a:t>
            </a:r>
            <a:r>
              <a:rPr lang="en-DK" i="1" dirty="0"/>
              <a:t>Mobility Context </a:t>
            </a:r>
            <a:r>
              <a:rPr lang="en-DK" dirty="0"/>
              <a:t>instance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4D365-90E7-A84D-BD8A-D3078171C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30" y="1326613"/>
            <a:ext cx="5144339" cy="502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64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Software Design – Domain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35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33741-D18E-6047-A25F-077E52DF2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17" y="1369886"/>
            <a:ext cx="5927083" cy="479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74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Self-Study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4002" cy="4351338"/>
          </a:xfrm>
        </p:spPr>
        <p:txBody>
          <a:bodyPr>
            <a:normAutofit/>
          </a:bodyPr>
          <a:lstStyle/>
          <a:p>
            <a:r>
              <a:rPr lang="en-DK" sz="2000" dirty="0"/>
              <a:t>TUM – Campus Garching</a:t>
            </a:r>
          </a:p>
          <a:p>
            <a:pPr lvl="1"/>
            <a:r>
              <a:rPr lang="en-DK" dirty="0"/>
              <a:t>Large university building, many offices</a:t>
            </a:r>
          </a:p>
          <a:p>
            <a:pPr lvl="1"/>
            <a:r>
              <a:rPr lang="en-DK" dirty="0"/>
              <a:t>Place radius was set to 25 meters</a:t>
            </a:r>
          </a:p>
          <a:p>
            <a:pPr lvl="1"/>
            <a:r>
              <a:rPr lang="en-DK" dirty="0"/>
              <a:t>Offices were discovered as places</a:t>
            </a:r>
          </a:p>
          <a:p>
            <a:endParaRPr lang="en-DK" dirty="0"/>
          </a:p>
          <a:p>
            <a:r>
              <a:rPr lang="en-DK" dirty="0"/>
              <a:t>Bornholm/Copenhagen</a:t>
            </a:r>
          </a:p>
          <a:p>
            <a:pPr lvl="1"/>
            <a:r>
              <a:rPr lang="en-DK" dirty="0"/>
              <a:t>Noise in the data would create multiple places for home</a:t>
            </a:r>
          </a:p>
          <a:p>
            <a:pPr lvl="1"/>
            <a:r>
              <a:rPr lang="en-DK" dirty="0"/>
              <a:t>Not interested in smaller places</a:t>
            </a:r>
          </a:p>
          <a:p>
            <a:pPr lvl="1"/>
            <a:r>
              <a:rPr lang="en-DK" dirty="0"/>
              <a:t>Place radius was se to 50 meters</a:t>
            </a:r>
          </a:p>
          <a:p>
            <a:pPr lvl="2"/>
            <a:endParaRPr lang="en-DK" dirty="0"/>
          </a:p>
          <a:p>
            <a:pPr lvl="1"/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36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0094A-C8E7-0147-B44E-EF1845941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859" y="1433499"/>
            <a:ext cx="4600314" cy="474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7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Field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K" sz="2000" dirty="0"/>
              <a:t>10 participants, 3 weeks (April – May 2020)</a:t>
            </a:r>
          </a:p>
          <a:p>
            <a:r>
              <a:rPr lang="en-DK" sz="2000" dirty="0"/>
              <a:t>Custom Study app (iOS)</a:t>
            </a:r>
          </a:p>
          <a:p>
            <a:pPr lvl="1"/>
            <a:r>
              <a:rPr lang="en-DK" dirty="0"/>
              <a:t>Distributed via Apple Testflight</a:t>
            </a:r>
          </a:p>
          <a:p>
            <a:pPr lvl="1"/>
            <a:r>
              <a:rPr lang="en-DK" dirty="0"/>
              <a:t>Tracked location data, computed features</a:t>
            </a:r>
          </a:p>
          <a:p>
            <a:pPr lvl="1"/>
            <a:r>
              <a:rPr lang="en-DK" dirty="0"/>
              <a:t>Prompted a daily questionnaire</a:t>
            </a:r>
          </a:p>
          <a:p>
            <a:r>
              <a:rPr lang="en-GB" dirty="0"/>
              <a:t>Questionnaire</a:t>
            </a:r>
          </a:p>
          <a:p>
            <a:pPr lvl="1"/>
            <a:r>
              <a:rPr lang="en-GB" b="1" dirty="0"/>
              <a:t>[Number of Places] </a:t>
            </a:r>
            <a:r>
              <a:rPr lang="en-GB" dirty="0"/>
              <a:t>How many unique places (including home) did you stay at today?</a:t>
            </a:r>
          </a:p>
          <a:p>
            <a:pPr lvl="1"/>
            <a:r>
              <a:rPr lang="en-GB" b="1" dirty="0"/>
              <a:t>[Home Stay] </a:t>
            </a:r>
            <a:r>
              <a:rPr lang="en-GB" dirty="0"/>
              <a:t>How many hours did you spend away from home today? (Rounded-up)</a:t>
            </a:r>
          </a:p>
          <a:p>
            <a:pPr lvl="1"/>
            <a:r>
              <a:rPr lang="en-GB" b="1" dirty="0"/>
              <a:t>[RI] </a:t>
            </a:r>
            <a:r>
              <a:rPr lang="en-GB" dirty="0"/>
              <a:t>Did you spend time at places today that you don’t normally visit?</a:t>
            </a:r>
          </a:p>
          <a:p>
            <a:pPr lvl="1"/>
            <a:r>
              <a:rPr lang="en-GB" b="1" dirty="0"/>
              <a:t>[RI] </a:t>
            </a:r>
            <a:r>
              <a:rPr lang="en-GB" dirty="0"/>
              <a:t>On a scale of 0-5, how much did today look like the previous, recent days?</a:t>
            </a:r>
            <a:br>
              <a:rPr lang="en-GB" dirty="0"/>
            </a:br>
            <a:r>
              <a:rPr lang="en-GB" dirty="0"/>
              <a:t>(Where 0 means ’Not at all’ and 5 means ’Exactly the same’)</a:t>
            </a:r>
          </a:p>
          <a:p>
            <a:endParaRPr lang="en-DK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31845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Field Study Application (Diary)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BFE17D-FCE5-B143-8C11-324E4D180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4128" y="1690688"/>
            <a:ext cx="802374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26509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Field Study – What Went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Android Location API was changed </a:t>
            </a:r>
          </a:p>
          <a:p>
            <a:pPr lvl="1"/>
            <a:r>
              <a:rPr lang="en-GB" dirty="0"/>
              <a:t>Would have taken longer to get study going</a:t>
            </a:r>
          </a:p>
          <a:p>
            <a:r>
              <a:rPr lang="en-GB" dirty="0"/>
              <a:t>Users were not given a proper introduction</a:t>
            </a:r>
          </a:p>
          <a:p>
            <a:pPr lvl="1"/>
            <a:r>
              <a:rPr lang="en-GB" dirty="0"/>
              <a:t>What counts as a place</a:t>
            </a:r>
          </a:p>
          <a:p>
            <a:pPr lvl="1"/>
            <a:r>
              <a:rPr lang="en-GB" dirty="0"/>
              <a:t>What is a routine (i.e. places visited)</a:t>
            </a:r>
          </a:p>
          <a:p>
            <a:pPr lvl="1"/>
            <a:r>
              <a:rPr lang="en-GB" dirty="0"/>
              <a:t>Don’t turn your phone off during the night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DK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68167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2DB5-FCB3-1A4B-9017-4211321D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Mobile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64330-041C-8246-9FB4-0F2E25E2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K" sz="2000" dirty="0"/>
              <a:t>Infer user state from </a:t>
            </a:r>
            <a:r>
              <a:rPr lang="en-DK" sz="2000" i="1" dirty="0"/>
              <a:t>objective</a:t>
            </a:r>
            <a:r>
              <a:rPr lang="en-DK" sz="2000" dirty="0"/>
              <a:t> sensor data</a:t>
            </a:r>
          </a:p>
          <a:p>
            <a:r>
              <a:rPr lang="en-DK" sz="2000" dirty="0"/>
              <a:t>Mobile sensing for depression</a:t>
            </a:r>
          </a:p>
          <a:p>
            <a:pPr lvl="1"/>
            <a:r>
              <a:rPr lang="en-DK" dirty="0"/>
              <a:t>Location data </a:t>
            </a:r>
          </a:p>
          <a:p>
            <a:pPr lvl="1"/>
            <a:r>
              <a:rPr lang="en-DK" dirty="0"/>
              <a:t>Accelerometer</a:t>
            </a:r>
          </a:p>
          <a:p>
            <a:pPr lvl="1"/>
            <a:r>
              <a:rPr lang="en-DK" dirty="0"/>
              <a:t>Sleep data</a:t>
            </a:r>
          </a:p>
          <a:p>
            <a:r>
              <a:rPr lang="en-DK" dirty="0"/>
              <a:t>Deep dive into location data for depression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CE106-621F-9D46-B2E3-3BD50CF32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85987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– P8’s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809214" cy="4351338"/>
          </a:xfrm>
        </p:spPr>
        <p:txBody>
          <a:bodyPr/>
          <a:lstStyle/>
          <a:p>
            <a:r>
              <a:rPr lang="en-DK" dirty="0"/>
              <a:t>Also a high correspondance, but not many days of data</a:t>
            </a:r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40</a:t>
            </a:fld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E1CA9-DF3F-E749-9879-2AD2CBA5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194" y="1395167"/>
            <a:ext cx="4749617" cy="478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77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– Samples collected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1639" cy="4351338"/>
          </a:xfrm>
        </p:spPr>
        <p:txBody>
          <a:bodyPr>
            <a:normAutofit/>
          </a:bodyPr>
          <a:lstStyle/>
          <a:p>
            <a:r>
              <a:rPr lang="en-DK" sz="2000" dirty="0"/>
              <a:t>P7 collected magnitudes more data than other participants</a:t>
            </a:r>
          </a:p>
          <a:p>
            <a:endParaRPr lang="en-DK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41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E677E-FAFC-AB44-A684-E25E130EA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82" y="2435244"/>
            <a:ext cx="5688291" cy="278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290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87B9-3003-0F4C-B386-8DBF535E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4FEC8-19AB-2544-A049-4759F1F59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68F9A-36A9-BE4D-9346-FA6CA8FF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42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8617D-8AD8-4F40-871F-1D342F737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2590800"/>
            <a:ext cx="5384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50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Future Work – Routine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Not the same implementation as Saeb/Palmius or Canzian</a:t>
            </a:r>
          </a:p>
          <a:p>
            <a:r>
              <a:rPr lang="en-DK" dirty="0"/>
              <a:t>Current implementation is simpler, but not clinically evaluated</a:t>
            </a:r>
          </a:p>
          <a:p>
            <a:pPr lvl="1"/>
            <a:r>
              <a:rPr lang="en-DK" dirty="0"/>
              <a:t>Solution #1: evaluate clinically</a:t>
            </a:r>
          </a:p>
          <a:p>
            <a:pPr lvl="1"/>
            <a:r>
              <a:rPr lang="en-DK" dirty="0"/>
              <a:t>Solution #2: implement the same RI as Saeb et al.</a:t>
            </a:r>
          </a:p>
          <a:p>
            <a:r>
              <a:rPr lang="en-DK" dirty="0"/>
              <a:t>Distinguish between weekends and weekdays</a:t>
            </a:r>
          </a:p>
          <a:p>
            <a:pPr lvl="1"/>
            <a:r>
              <a:rPr lang="en-DK" dirty="0"/>
              <a:t>Inspired by Palmius et al.</a:t>
            </a:r>
          </a:p>
          <a:p>
            <a:pPr lvl="1"/>
            <a:r>
              <a:rPr lang="en-DK" dirty="0"/>
              <a:t>Can be done for all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47850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Future Work – 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3991" cy="2105352"/>
          </a:xfrm>
        </p:spPr>
        <p:txBody>
          <a:bodyPr/>
          <a:lstStyle/>
          <a:p>
            <a:r>
              <a:rPr lang="en-DK" dirty="0"/>
              <a:t>Parameters</a:t>
            </a:r>
          </a:p>
          <a:p>
            <a:pPr lvl="1"/>
            <a:r>
              <a:rPr lang="en-DK" dirty="0"/>
              <a:t>Stop radius</a:t>
            </a:r>
          </a:p>
          <a:p>
            <a:pPr lvl="1"/>
            <a:r>
              <a:rPr lang="en-DK" dirty="0"/>
              <a:t>Stop duration</a:t>
            </a:r>
          </a:p>
          <a:p>
            <a:pPr lvl="1"/>
            <a:r>
              <a:rPr lang="en-DK" dirty="0"/>
              <a:t>Place radius</a:t>
            </a:r>
          </a:p>
          <a:p>
            <a:r>
              <a:rPr lang="en-DK" dirty="0"/>
              <a:t>If ground truth dataset available, it’s a machine learning task</a:t>
            </a:r>
          </a:p>
          <a:p>
            <a:pPr lvl="1"/>
            <a:r>
              <a:rPr lang="en-US" dirty="0"/>
              <a:t>Labels = </a:t>
            </a:r>
            <a:r>
              <a:rPr lang="en-DK" dirty="0"/>
              <a:t>mobility features</a:t>
            </a:r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687984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Future Work – Optimized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generation currently not an async function</a:t>
            </a:r>
            <a:endParaRPr lang="en-DK" dirty="0"/>
          </a:p>
          <a:p>
            <a:pPr lvl="1"/>
            <a:r>
              <a:rPr lang="en-DK" dirty="0"/>
              <a:t>Programmer has to provide several lines of code to do this</a:t>
            </a:r>
          </a:p>
          <a:p>
            <a:pPr lvl="1"/>
            <a:r>
              <a:rPr lang="en-DK" dirty="0"/>
              <a:t>If not async, UI will freeze</a:t>
            </a:r>
          </a:p>
          <a:p>
            <a:r>
              <a:rPr lang="en-US" dirty="0"/>
              <a:t>Lazy evaluation delays computation of scalar features</a:t>
            </a:r>
          </a:p>
          <a:p>
            <a:pPr lvl="1"/>
            <a:r>
              <a:rPr lang="en-US" dirty="0"/>
              <a:t>Only Stops, Moves and Places are computed in the generate() method</a:t>
            </a:r>
          </a:p>
          <a:p>
            <a:pPr lvl="1"/>
            <a:r>
              <a:rPr lang="en-US" dirty="0"/>
              <a:t>Features are not computed before their </a:t>
            </a:r>
            <a:r>
              <a:rPr lang="en-US" i="1" dirty="0"/>
              <a:t>getter</a:t>
            </a:r>
            <a:r>
              <a:rPr lang="en-US" dirty="0"/>
              <a:t> method is called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45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FAF53-9BA7-9B4B-9733-A18C87D1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204" y="4465733"/>
            <a:ext cx="4359925" cy="1355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3B2D72-BAD2-FA4D-B15C-970CA22C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584" y="4465732"/>
            <a:ext cx="4965212" cy="135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639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Future Work – CARP Mobile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326930" cy="4351338"/>
          </a:xfrm>
        </p:spPr>
        <p:txBody>
          <a:bodyPr/>
          <a:lstStyle/>
          <a:p>
            <a:r>
              <a:rPr lang="en-DK" dirty="0"/>
              <a:t>An integration for the ’Context Package’</a:t>
            </a:r>
          </a:p>
          <a:p>
            <a:r>
              <a:rPr lang="en-DK" dirty="0"/>
              <a:t>Currently the package supports</a:t>
            </a:r>
          </a:p>
          <a:p>
            <a:pPr lvl="1"/>
            <a:r>
              <a:rPr lang="en-GB" dirty="0"/>
              <a:t>Location racking</a:t>
            </a:r>
          </a:p>
          <a:p>
            <a:pPr lvl="1"/>
            <a:r>
              <a:rPr lang="en-GB" dirty="0"/>
              <a:t>Activity recognition</a:t>
            </a:r>
          </a:p>
          <a:p>
            <a:pPr lvl="1"/>
            <a:r>
              <a:rPr lang="en-GB" dirty="0"/>
              <a:t>Weather</a:t>
            </a:r>
          </a:p>
          <a:p>
            <a:pPr lvl="1"/>
            <a:r>
              <a:rPr lang="en-GB" dirty="0"/>
              <a:t>Geofencing</a:t>
            </a:r>
          </a:p>
          <a:p>
            <a:pPr lvl="1"/>
            <a:r>
              <a:rPr lang="en-GB" dirty="0"/>
              <a:t>Air Quality</a:t>
            </a:r>
            <a:r>
              <a:rPr lang="en-DK" dirty="0"/>
              <a:t>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46</a:t>
            </a:fld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3A7DD-5EB8-D044-A773-653BB008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592" y="1553095"/>
            <a:ext cx="4999791" cy="46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22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79BF-6D75-E741-ADFC-931C2361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415D5-85CB-294E-97AC-59E042F0B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K" sz="1600" b="1" dirty="0"/>
              <a:t>Saeb2015</a:t>
            </a:r>
            <a:br>
              <a:rPr lang="en-DK" sz="1600" dirty="0"/>
            </a:br>
            <a:r>
              <a:rPr lang="en-GB" sz="1600" dirty="0"/>
              <a:t>Sohrab Saeb et al. “Mobile Phone Sensor Correlates of Depressive Symptom Severity in Daily-Life </a:t>
            </a:r>
            <a:r>
              <a:rPr lang="en-GB" sz="1600" dirty="0" err="1"/>
              <a:t>Behavior</a:t>
            </a:r>
            <a:r>
              <a:rPr lang="en-GB" sz="1600" dirty="0"/>
              <a:t>: An Exploratory Study”. In: Journal of Medical Internet Research 17 (July 2015). </a:t>
            </a:r>
            <a:r>
              <a:rPr lang="en-GB" sz="1600" dirty="0" err="1"/>
              <a:t>doi</a:t>
            </a:r>
            <a:r>
              <a:rPr lang="en-GB" sz="1600" dirty="0"/>
              <a:t>: 10.2196/jmir.4273.</a:t>
            </a:r>
          </a:p>
          <a:p>
            <a:pPr marL="0" indent="0">
              <a:buNone/>
            </a:pPr>
            <a:r>
              <a:rPr lang="en-GB" sz="1600" b="1" dirty="0"/>
              <a:t>Canzian2015</a:t>
            </a:r>
            <a:br>
              <a:rPr lang="en-GB" sz="1600" dirty="0"/>
            </a:br>
            <a:r>
              <a:rPr lang="en-GB" sz="1600" dirty="0"/>
              <a:t>Luca </a:t>
            </a:r>
            <a:r>
              <a:rPr lang="en-GB" sz="1600" dirty="0" err="1"/>
              <a:t>Canzian</a:t>
            </a:r>
            <a:r>
              <a:rPr lang="en-GB" sz="1600" dirty="0"/>
              <a:t> and </a:t>
            </a:r>
            <a:r>
              <a:rPr lang="en-GB" sz="1600" dirty="0" err="1"/>
              <a:t>Mirco</a:t>
            </a:r>
            <a:r>
              <a:rPr lang="en-GB" sz="1600" dirty="0"/>
              <a:t> </a:t>
            </a:r>
            <a:r>
              <a:rPr lang="en-GB" sz="1600" dirty="0" err="1"/>
              <a:t>Musolesi</a:t>
            </a:r>
            <a:r>
              <a:rPr lang="en-GB" sz="1600" dirty="0"/>
              <a:t>. “Trajectories of Depression: Unobtrusive Monitoring of Depressive States by Means of Smartphone Mobility Traces Analysis”. In: Proceedings of the 2015 ACM International Joint Conference on Pervasive and Ubiquitous Computing. </a:t>
            </a:r>
            <a:r>
              <a:rPr lang="en-GB" sz="1600" dirty="0" err="1"/>
              <a:t>UbiComp</a:t>
            </a:r>
            <a:r>
              <a:rPr lang="en-GB" sz="1600" dirty="0"/>
              <a:t> ’15. Osaka, Japan: Association for Computing Machinery, 2015, pages 1293– 1304. </a:t>
            </a:r>
            <a:r>
              <a:rPr lang="en-GB" sz="1600" dirty="0" err="1"/>
              <a:t>isbn</a:t>
            </a:r>
            <a:r>
              <a:rPr lang="en-GB" sz="1600" dirty="0"/>
              <a:t>: 9781450335744. </a:t>
            </a:r>
            <a:r>
              <a:rPr lang="en-GB" sz="1600" dirty="0" err="1"/>
              <a:t>doi</a:t>
            </a:r>
            <a:r>
              <a:rPr lang="en-GB" sz="1600" dirty="0"/>
              <a:t>: 10.1145/2750858.2805845. </a:t>
            </a:r>
            <a:r>
              <a:rPr lang="en-GB" sz="1600" dirty="0" err="1"/>
              <a:t>url</a:t>
            </a:r>
            <a:r>
              <a:rPr lang="en-GB" sz="1600" dirty="0"/>
              <a:t>: https: //</a:t>
            </a:r>
            <a:r>
              <a:rPr lang="en-GB" sz="1600" dirty="0" err="1"/>
              <a:t>doi.org</a:t>
            </a:r>
            <a:r>
              <a:rPr lang="en-GB" sz="1600" dirty="0"/>
              <a:t>/10.1145/2750858.2805845.</a:t>
            </a:r>
          </a:p>
          <a:p>
            <a:pPr marL="0" indent="0">
              <a:buNone/>
            </a:pPr>
            <a:r>
              <a:rPr lang="en-GB" sz="1600" b="1" dirty="0"/>
              <a:t>Palmius2017</a:t>
            </a:r>
            <a:br>
              <a:rPr lang="en-GB" sz="1600" dirty="0"/>
            </a:br>
            <a:r>
              <a:rPr lang="en-GB" sz="1600" dirty="0"/>
              <a:t>N. </a:t>
            </a:r>
            <a:r>
              <a:rPr lang="en-GB" sz="1600" dirty="0" err="1"/>
              <a:t>Palmius</a:t>
            </a:r>
            <a:r>
              <a:rPr lang="en-GB" sz="1600" dirty="0"/>
              <a:t> et al. “Detecting Bipolar Depression From Geographic Location Data”. In: IEEE Transactions on Biomedical Engineering 64.8 (2017), pages 1761–1771.</a:t>
            </a:r>
            <a:br>
              <a:rPr lang="en-GB" sz="1600" dirty="0"/>
            </a:br>
            <a:br>
              <a:rPr lang="en-GB" sz="1600" dirty="0"/>
            </a:br>
            <a:r>
              <a:rPr lang="en-GB" sz="1600" b="1" dirty="0"/>
              <a:t>Cuttone2014</a:t>
            </a:r>
            <a:br>
              <a:rPr lang="en-GB" sz="1600" dirty="0"/>
            </a:br>
            <a:r>
              <a:rPr lang="en-GB" sz="1600" dirty="0"/>
              <a:t>Andrea </a:t>
            </a:r>
            <a:r>
              <a:rPr lang="en-GB" sz="1600" dirty="0" err="1"/>
              <a:t>Cuttone</a:t>
            </a:r>
            <a:r>
              <a:rPr lang="en-GB" sz="1600" dirty="0"/>
              <a:t>, </a:t>
            </a:r>
            <a:r>
              <a:rPr lang="en-GB" sz="1600" dirty="0" err="1"/>
              <a:t>Sune</a:t>
            </a:r>
            <a:r>
              <a:rPr lang="en-GB" sz="1600" dirty="0"/>
              <a:t> Lehmann, and Jakob </a:t>
            </a:r>
            <a:r>
              <a:rPr lang="en-GB" sz="1600" dirty="0" err="1"/>
              <a:t>Eg</a:t>
            </a:r>
            <a:r>
              <a:rPr lang="en-GB" sz="1600" dirty="0"/>
              <a:t> Larsen. “Inferring Human Mobility from Sparse Low Accuracy Mobile Sensing Data”. In: Proceedings of the 2014 ACM International Joint Conference on Pervasive and Ubiquitous Computing: Adjunct Publication. </a:t>
            </a:r>
            <a:r>
              <a:rPr lang="en-GB" sz="1600" dirty="0" err="1"/>
              <a:t>UbiComp</a:t>
            </a:r>
            <a:r>
              <a:rPr lang="en-GB" sz="1600" dirty="0"/>
              <a:t> ’14 Adjunct. Seattle, Washington: Association for Computing Machinery, 2014, pages 995–1004. </a:t>
            </a:r>
            <a:r>
              <a:rPr lang="en-GB" sz="1600" dirty="0" err="1"/>
              <a:t>isbn</a:t>
            </a:r>
            <a:r>
              <a:rPr lang="en-GB" sz="1600" dirty="0"/>
              <a:t>: 9781450330473. </a:t>
            </a:r>
            <a:r>
              <a:rPr lang="en-GB" sz="1600" dirty="0" err="1"/>
              <a:t>doi</a:t>
            </a:r>
            <a:r>
              <a:rPr lang="en-GB" sz="1600" dirty="0"/>
              <a:t>: 10.1145/2638728.2641283. </a:t>
            </a:r>
            <a:r>
              <a:rPr lang="en-GB" sz="1600" dirty="0" err="1"/>
              <a:t>url</a:t>
            </a:r>
            <a:r>
              <a:rPr lang="en-GB" sz="1600" dirty="0"/>
              <a:t>: https://</a:t>
            </a:r>
            <a:r>
              <a:rPr lang="en-GB" sz="1600" dirty="0" err="1"/>
              <a:t>doi.org</a:t>
            </a:r>
            <a:r>
              <a:rPr lang="en-GB" sz="1600" dirty="0"/>
              <a:t>/10.1145/2638728.2641283.</a:t>
            </a:r>
            <a:br>
              <a:rPr lang="en-DK" sz="1600" dirty="0"/>
            </a:br>
            <a:endParaRPr lang="en-DK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1C7E9-CA15-6E47-8043-25A221630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1652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2DB5-FCB3-1A4B-9017-4211321D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Problem Statement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64330-041C-8246-9FB4-0F2E25E24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61858" cy="4351338"/>
          </a:xfrm>
        </p:spPr>
        <p:txBody>
          <a:bodyPr>
            <a:normAutofit/>
          </a:bodyPr>
          <a:lstStyle/>
          <a:p>
            <a:r>
              <a:rPr lang="en-DK" dirty="0"/>
              <a:t>Researchers wanting to build on top on previous research</a:t>
            </a:r>
            <a:endParaRPr lang="en-DK" sz="2000" dirty="0"/>
          </a:p>
          <a:p>
            <a:r>
              <a:rPr lang="en-DK" sz="2000" dirty="0"/>
              <a:t>Existing contributions hard to reproduce (source code)</a:t>
            </a:r>
          </a:p>
          <a:p>
            <a:pPr lvl="1"/>
            <a:r>
              <a:rPr lang="en-DK" dirty="0"/>
              <a:t>Sometimes not released</a:t>
            </a:r>
          </a:p>
          <a:p>
            <a:pPr lvl="1"/>
            <a:r>
              <a:rPr lang="en-DK" dirty="0"/>
              <a:t>Deprecated fast</a:t>
            </a:r>
          </a:p>
          <a:p>
            <a:pPr lvl="1"/>
            <a:r>
              <a:rPr lang="en-DK" dirty="0"/>
              <a:t>Released as apps</a:t>
            </a:r>
            <a:endParaRPr lang="en-DK" sz="1200" dirty="0"/>
          </a:p>
          <a:p>
            <a:endParaRPr lang="en-DK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FDDC7F-7E18-4B41-B206-3B4E7607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5</a:t>
            </a:fld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54E8B-3091-4F43-8459-E2F4BB28C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086" y="1746704"/>
            <a:ext cx="5860997" cy="4247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0CD27A-99EB-0C4B-B508-62AD495F465F}"/>
              </a:ext>
            </a:extLst>
          </p:cNvPr>
          <p:cNvSpPr txBox="1"/>
          <p:nvPr/>
        </p:nvSpPr>
        <p:spPr>
          <a:xfrm>
            <a:off x="6010334" y="5892581"/>
            <a:ext cx="506185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100" dirty="0"/>
              <a:t>Github Repository, pegLog, 2020</a:t>
            </a:r>
            <a:br>
              <a:rPr lang="en-DK" sz="1100" dirty="0"/>
            </a:br>
            <a:r>
              <a:rPr lang="en-GB" sz="1100" dirty="0">
                <a:hlinkClick r:id="rId3"/>
              </a:rPr>
              <a:t>https://www.ncbi.nlm.nih.gov/pmc/articles/PMC6877492/</a:t>
            </a:r>
            <a:br>
              <a:rPr lang="en-GB" dirty="0"/>
            </a:br>
            <a:br>
              <a:rPr lang="en-DK" dirty="0"/>
            </a:b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520012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2DB5-FCB3-1A4B-9017-4211321D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Problem Statement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64330-041C-8246-9FB4-0F2E25E24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1035" cy="4351338"/>
          </a:xfrm>
        </p:spPr>
        <p:txBody>
          <a:bodyPr>
            <a:normAutofit/>
          </a:bodyPr>
          <a:lstStyle/>
          <a:p>
            <a:r>
              <a:rPr lang="en-DK" dirty="0"/>
              <a:t>Algorithms are not real-time compatible</a:t>
            </a:r>
            <a:endParaRPr lang="en-DK" sz="2000" dirty="0"/>
          </a:p>
          <a:p>
            <a:pPr lvl="1"/>
            <a:r>
              <a:rPr lang="en-DK" dirty="0"/>
              <a:t>Offline processing</a:t>
            </a:r>
          </a:p>
          <a:p>
            <a:pPr lvl="1"/>
            <a:r>
              <a:rPr lang="en-DK" dirty="0"/>
              <a:t>Online processing (real-time)</a:t>
            </a:r>
          </a:p>
          <a:p>
            <a:r>
              <a:rPr lang="en-DK" dirty="0"/>
              <a:t>Real-time</a:t>
            </a:r>
          </a:p>
          <a:p>
            <a:pPr lvl="1"/>
            <a:r>
              <a:rPr lang="en-DK" dirty="0"/>
              <a:t>At any time</a:t>
            </a:r>
          </a:p>
          <a:p>
            <a:pPr lvl="1"/>
            <a:r>
              <a:rPr lang="en-DK" dirty="0"/>
              <a:t>Computable on the device</a:t>
            </a:r>
          </a:p>
          <a:p>
            <a:r>
              <a:rPr lang="en-DK" sz="2000" dirty="0"/>
              <a:t>Solution</a:t>
            </a:r>
          </a:p>
          <a:p>
            <a:pPr lvl="1"/>
            <a:r>
              <a:rPr lang="en-DK" dirty="0"/>
              <a:t>Software package for mobile health researchers</a:t>
            </a:r>
          </a:p>
          <a:p>
            <a:pPr lvl="1"/>
            <a:r>
              <a:rPr lang="en-DK" dirty="0"/>
              <a:t>Real-time computation</a:t>
            </a:r>
          </a:p>
          <a:p>
            <a:pPr lvl="1"/>
            <a:r>
              <a:rPr lang="en-DK" dirty="0"/>
              <a:t>Data stored on the phone</a:t>
            </a:r>
          </a:p>
          <a:p>
            <a:pPr lvl="1"/>
            <a:endParaRPr lang="en-DK" sz="1200" dirty="0"/>
          </a:p>
          <a:p>
            <a:endParaRPr lang="en-DK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01F1F-FDF0-9743-B8CF-71C370FFA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444" y="1825625"/>
            <a:ext cx="3810956" cy="375343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FDDC7F-7E18-4B41-B206-3B4E7607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48375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dirty="0"/>
              <a:t>Which mobility features are relevant to include in a software package?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dirty="0"/>
              <a:t>How can these features be computed in real-time, on a smartphone device?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dirty="0"/>
              <a:t>How does the design of such a software package look like?</a:t>
            </a:r>
          </a:p>
          <a:p>
            <a:pPr marL="0" indent="0">
              <a:lnSpc>
                <a:spcPct val="200000"/>
              </a:lnSpc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7453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Q1 Which mobility features are relevant to include in a software package?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7050" cy="76517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Saeb2015 found a correlation between certain features and the PHQ-9 score</a:t>
            </a:r>
          </a:p>
          <a:p>
            <a:r>
              <a:rPr lang="en-GB" dirty="0"/>
              <a:t>High PHQ-9 score = depressed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8</a:t>
            </a:fld>
            <a:endParaRPr lang="en-DK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FF78A1-9404-C74C-A640-2B4572C12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944629"/>
              </p:ext>
            </p:extLst>
          </p:nvPr>
        </p:nvGraphicFramePr>
        <p:xfrm>
          <a:off x="1085850" y="2713566"/>
          <a:ext cx="10160000" cy="2123440"/>
        </p:xfrm>
        <a:graphic>
          <a:graphicData uri="http://schemas.openxmlformats.org/drawingml/2006/table">
            <a:tbl>
              <a:tblPr firstRow="1" bandRow="1" bandCol="1">
                <a:tableStyleId>{69012ECD-51FC-41F1-AA8D-1B2483CD663E}</a:tableStyleId>
              </a:tblPr>
              <a:tblGrid>
                <a:gridCol w="2950941">
                  <a:extLst>
                    <a:ext uri="{9D8B030D-6E8A-4147-A177-3AD203B41FA5}">
                      <a16:colId xmlns:a16="http://schemas.microsoft.com/office/drawing/2014/main" val="1098274886"/>
                    </a:ext>
                  </a:extLst>
                </a:gridCol>
                <a:gridCol w="1599964">
                  <a:extLst>
                    <a:ext uri="{9D8B030D-6E8A-4147-A177-3AD203B41FA5}">
                      <a16:colId xmlns:a16="http://schemas.microsoft.com/office/drawing/2014/main" val="3082949447"/>
                    </a:ext>
                  </a:extLst>
                </a:gridCol>
                <a:gridCol w="5609095">
                  <a:extLst>
                    <a:ext uri="{9D8B030D-6E8A-4147-A177-3AD203B41FA5}">
                      <a16:colId xmlns:a16="http://schemas.microsoft.com/office/drawing/2014/main" val="3528005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K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Correlation with PHQ-9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099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RI: Routine Index 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Lacking a routine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HS: Home Stay 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Staying at home a lot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72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LV: Location Variance 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Varying your location a lot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006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NE: Normalized Entropy 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Staying at many places for an equal amount of time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700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81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Feature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3991" cy="3197074"/>
          </a:xfrm>
        </p:spPr>
        <p:txBody>
          <a:bodyPr>
            <a:normAutofit/>
          </a:bodyPr>
          <a:lstStyle/>
          <a:p>
            <a:r>
              <a:rPr lang="en-GB" dirty="0"/>
              <a:t>Duality between the features</a:t>
            </a:r>
          </a:p>
          <a:p>
            <a:pPr lvl="1"/>
            <a:r>
              <a:rPr lang="en-GB" dirty="0"/>
              <a:t>Staying at home a lot is a form of routine</a:t>
            </a:r>
          </a:p>
          <a:p>
            <a:r>
              <a:rPr lang="en-GB" dirty="0"/>
              <a:t>Palmius2017 finds that features vary on a participant-basis</a:t>
            </a:r>
          </a:p>
          <a:p>
            <a:pPr lvl="1"/>
            <a:r>
              <a:rPr lang="en-GB" dirty="0"/>
              <a:t>Having a full-time job == routine != not depressed</a:t>
            </a:r>
          </a:p>
          <a:p>
            <a:pPr lvl="1"/>
            <a:r>
              <a:rPr lang="en-GB" dirty="0"/>
              <a:t>One can choose to stay home for non-pathological reasons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92831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2099</Words>
  <Application>Microsoft Macintosh PowerPoint</Application>
  <PresentationFormat>Widescreen</PresentationFormat>
  <Paragraphs>360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A Flutter Package for Real-Time Mobility Feature Computation</vt:lpstr>
      <vt:lpstr>Mobility Features</vt:lpstr>
      <vt:lpstr>Clinical Background</vt:lpstr>
      <vt:lpstr>Mobile Sensing</vt:lpstr>
      <vt:lpstr>Problem Statement (1)</vt:lpstr>
      <vt:lpstr>Problem Statement (2)</vt:lpstr>
      <vt:lpstr>Research Questions</vt:lpstr>
      <vt:lpstr>Q1 Which mobility features are relevant to include in a software package?</vt:lpstr>
      <vt:lpstr>Feature Discussion</vt:lpstr>
      <vt:lpstr>Feature Overview</vt:lpstr>
      <vt:lpstr>Q2 How can these features be computed in real-time, on a smartphone device?</vt:lpstr>
      <vt:lpstr>Hour Matrix</vt:lpstr>
      <vt:lpstr>Q3 How does the design of such a software package look like?</vt:lpstr>
      <vt:lpstr>Using the Package</vt:lpstr>
      <vt:lpstr>Field Study</vt:lpstr>
      <vt:lpstr>Field Study Application (Installation)</vt:lpstr>
      <vt:lpstr>Field Study Application (Questionnaire)</vt:lpstr>
      <vt:lpstr>Results – Data Gaps </vt:lpstr>
      <vt:lpstr>Results – Author’s Features</vt:lpstr>
      <vt:lpstr>Results – Error Computation</vt:lpstr>
      <vt:lpstr>Future Work – Missing Data</vt:lpstr>
      <vt:lpstr>Finding Stops</vt:lpstr>
      <vt:lpstr>Finding Places</vt:lpstr>
      <vt:lpstr>Finding Moves</vt:lpstr>
      <vt:lpstr>Home Stay</vt:lpstr>
      <vt:lpstr>The Routine Index (1)</vt:lpstr>
      <vt:lpstr>The Routine Index (2)</vt:lpstr>
      <vt:lpstr>The Routine Index – Example 1</vt:lpstr>
      <vt:lpstr>The Routine Index – Example 2</vt:lpstr>
      <vt:lpstr>Software Design</vt:lpstr>
      <vt:lpstr>Software Design – Internal Components</vt:lpstr>
      <vt:lpstr>Software Design – External Components</vt:lpstr>
      <vt:lpstr>Software Design – Internal Sequence Diagram</vt:lpstr>
      <vt:lpstr>Software Design – External Sequence Diagram</vt:lpstr>
      <vt:lpstr>Software Design – Domain Model</vt:lpstr>
      <vt:lpstr>Self-Study</vt:lpstr>
      <vt:lpstr>Field Study</vt:lpstr>
      <vt:lpstr>Field Study Application (Diary)</vt:lpstr>
      <vt:lpstr>Field Study – What Went Wrong</vt:lpstr>
      <vt:lpstr>Results – P8’s Features</vt:lpstr>
      <vt:lpstr>Results – Samples collected</vt:lpstr>
      <vt:lpstr>PowerPoint Presentation</vt:lpstr>
      <vt:lpstr>Future Work – Routine Index</vt:lpstr>
      <vt:lpstr>Future Work – Parameter Tuning</vt:lpstr>
      <vt:lpstr>Future Work – Optimized Computation</vt:lpstr>
      <vt:lpstr>Future Work – CARP Mobile Sensing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Flutter Package for Real-Time Mobility Feature Computation</dc:title>
  <dc:creator>Thomas Nygaard Nilsson</dc:creator>
  <cp:lastModifiedBy>Thomas Nygaard Nilsson</cp:lastModifiedBy>
  <cp:revision>62</cp:revision>
  <cp:lastPrinted>2020-06-30T21:11:27Z</cp:lastPrinted>
  <dcterms:created xsi:type="dcterms:W3CDTF">2020-06-29T14:56:49Z</dcterms:created>
  <dcterms:modified xsi:type="dcterms:W3CDTF">2020-06-30T21:25:25Z</dcterms:modified>
</cp:coreProperties>
</file>